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659"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691" r:id="rId53"/>
    <p:sldId id="692" r:id="rId54"/>
    <p:sldId id="693" r:id="rId55"/>
    <p:sldId id="550" r:id="rId56"/>
    <p:sldId id="551" r:id="rId57"/>
    <p:sldId id="694" r:id="rId58"/>
    <p:sldId id="553" r:id="rId59"/>
    <p:sldId id="554" r:id="rId60"/>
    <p:sldId id="695" r:id="rId61"/>
    <p:sldId id="556" r:id="rId62"/>
    <p:sldId id="557" r:id="rId63"/>
    <p:sldId id="696" r:id="rId64"/>
    <p:sldId id="558" r:id="rId65"/>
    <p:sldId id="560" r:id="rId66"/>
    <p:sldId id="561" r:id="rId67"/>
    <p:sldId id="379" r:id="rId68"/>
  </p:sldIdLst>
  <p:sldSz cx="12192000" cy="6858000"/>
  <p:notesSz cx="6858000" cy="9144000"/>
  <p:embeddedFontLst>
    <p:embeddedFont>
      <p:font typeface="隶书" panose="0201050906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0959" autoAdjust="0"/>
  </p:normalViewPr>
  <p:slideViewPr>
    <p:cSldViewPr snapToGrid="0" showGuides="1">
      <p:cViewPr varScale="1">
        <p:scale>
          <a:sx n="64" d="100"/>
          <a:sy n="64" d="100"/>
        </p:scale>
        <p:origin x="-996" y="-102"/>
      </p:cViewPr>
      <p:guideLst>
        <p:guide orient="horz" pos="1094"/>
        <p:guide orient="horz" pos="4065"/>
        <p:guide pos="32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1" qsCatId="simple" csTypeId="urn:microsoft.com/office/officeart/2005/8/colors/accent1_2#1" csCatId="accent1" phldr="1"/>
      <dgm:spPr/>
      <dgm:t>
        <a:bodyPr/>
        <a:lstStyle/>
        <a:p>
          <a:endParaRPr lang="zh-CN" altLang="en-US"/>
        </a:p>
      </dgm:t>
    </dgm:pt>
    <dgm:pt modelId="{FCF7349B-C67A-4862-BB85-6690C35B1C96}">
      <dgm:prSet phldrT="[文本]" custT="1"/>
      <dgm:spPr/>
      <dgm:t>
        <a:bodyPr/>
        <a:lstStyle/>
        <a:p>
          <a:r>
            <a:rPr lang="zh-CN" altLang="en-US" sz="2400" b="1" dirty="0">
              <a:solidFill>
                <a:schemeClr val="tx1"/>
              </a:solidFill>
              <a:latin typeface="微软雅黑" panose="020B0503020204020204" pitchFamily="34" charset="-122"/>
              <a:ea typeface="微软雅黑" panose="020B0503020204020204" pitchFamily="34" charset="-122"/>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600" b="1" dirty="0">
              <a:solidFill>
                <a:schemeClr val="tx1"/>
              </a:solidFill>
              <a:latin typeface="微软雅黑" panose="020B0503020204020204" pitchFamily="34" charset="-122"/>
              <a:ea typeface="微软雅黑" panose="020B0503020204020204" pitchFamily="34" charset="-122"/>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custT="1"/>
      <dgm:spPr/>
      <dgm:t>
        <a:bodyPr/>
        <a:lstStyle/>
        <a:p>
          <a:r>
            <a:rPr lang="zh-CN" altLang="en-US" sz="2400" b="1" dirty="0">
              <a:solidFill>
                <a:schemeClr val="tx1"/>
              </a:solidFill>
              <a:latin typeface="微软雅黑" panose="020B0503020204020204" pitchFamily="34" charset="-122"/>
              <a:ea typeface="微软雅黑" panose="020B0503020204020204" pitchFamily="34" charset="-122"/>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600" b="1" dirty="0">
              <a:solidFill>
                <a:schemeClr val="tx1"/>
              </a:solidFill>
              <a:latin typeface="微软雅黑" panose="020B0503020204020204" pitchFamily="34" charset="-122"/>
              <a:ea typeface="微软雅黑" panose="020B0503020204020204" pitchFamily="34" charset="-122"/>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custT="1"/>
      <dgm:spPr/>
      <dgm:t>
        <a:bodyPr/>
        <a:lstStyle/>
        <a:p>
          <a:r>
            <a:rPr lang="zh-CN" altLang="en-US" sz="2400" b="1" dirty="0">
              <a:solidFill>
                <a:schemeClr val="tx1"/>
              </a:solidFill>
              <a:latin typeface="微软雅黑" panose="020B0503020204020204" pitchFamily="34" charset="-122"/>
              <a:ea typeface="微软雅黑" panose="020B0503020204020204" pitchFamily="34" charset="-122"/>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custT="1"/>
      <dgm:spPr/>
      <dgm:t>
        <a:bodyPr/>
        <a:lstStyle/>
        <a:p>
          <a:r>
            <a:rPr lang="zh-CN" altLang="en-US" sz="2400" b="1" dirty="0">
              <a:solidFill>
                <a:schemeClr val="tx1"/>
              </a:solidFill>
              <a:latin typeface="微软雅黑" panose="020B0503020204020204" pitchFamily="34" charset="-122"/>
              <a:ea typeface="微软雅黑" panose="020B0503020204020204" pitchFamily="34" charset="-122"/>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600" b="1" dirty="0">
              <a:solidFill>
                <a:schemeClr val="tx1"/>
              </a:solidFill>
              <a:latin typeface="微软雅黑" panose="020B0503020204020204" pitchFamily="34" charset="-122"/>
              <a:ea typeface="微软雅黑" panose="020B0503020204020204" pitchFamily="34" charset="-122"/>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600" b="1" dirty="0">
              <a:solidFill>
                <a:schemeClr val="tx1"/>
              </a:solidFill>
              <a:latin typeface="微软雅黑" panose="020B0503020204020204" pitchFamily="34" charset="-122"/>
              <a:ea typeface="微软雅黑" panose="020B0503020204020204" pitchFamily="34" charset="-122"/>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t>
        <a:bodyPr/>
        <a:lstStyle/>
        <a:p>
          <a:endParaRPr lang="zh-CN" altLang="en-US"/>
        </a:p>
      </dgm:t>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t>
        <a:bodyPr/>
        <a:lstStyle/>
        <a:p>
          <a:endParaRPr lang="zh-CN" altLang="en-US"/>
        </a:p>
      </dgm:t>
    </dgm:pt>
    <dgm:pt modelId="{68AF5A80-EF42-4AED-BC1D-8F9EB6AE9BF5}" type="pres">
      <dgm:prSet presAssocID="{FCF7349B-C67A-4862-BB85-6690C35B1C96}" presName="descendantText" presStyleLbl="alignAcc1" presStyleIdx="0" presStyleCnt="4">
        <dgm:presLayoutVars>
          <dgm:bulletEnabled val="1"/>
        </dgm:presLayoutVars>
      </dgm:prSet>
      <dgm:spPr/>
      <dgm:t>
        <a:bodyPr/>
        <a:lstStyle/>
        <a:p>
          <a:endParaRPr lang="zh-CN" altLang="en-US"/>
        </a:p>
      </dgm:t>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t>
        <a:bodyPr/>
        <a:lstStyle/>
        <a:p>
          <a:endParaRPr lang="zh-CN" altLang="en-US"/>
        </a:p>
      </dgm:t>
    </dgm:pt>
    <dgm:pt modelId="{EA1EF20B-419E-4880-9C30-DC94AC8D69C7}" type="pres">
      <dgm:prSet presAssocID="{062ECF6E-2B6B-4BF8-958E-1FA379DE6C5D}" presName="descendantText" presStyleLbl="alignAcc1" presStyleIdx="1" presStyleCnt="4">
        <dgm:presLayoutVars>
          <dgm:bulletEnabled val="1"/>
        </dgm:presLayoutVars>
      </dgm:prSet>
      <dgm:spPr/>
      <dgm:t>
        <a:bodyPr/>
        <a:lstStyle/>
        <a:p>
          <a:endParaRPr lang="zh-CN" altLang="en-US"/>
        </a:p>
      </dgm:t>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t>
        <a:bodyPr/>
        <a:lstStyle/>
        <a:p>
          <a:endParaRPr lang="zh-CN" altLang="en-US"/>
        </a:p>
      </dgm:t>
    </dgm:pt>
    <dgm:pt modelId="{FCFF4C28-C682-4B63-B069-150DBD2FD9C6}" type="pres">
      <dgm:prSet presAssocID="{4A1A6CA0-FFE9-4317-B035-89337C1CCD2C}" presName="descendantText" presStyleLbl="alignAcc1" presStyleIdx="2" presStyleCnt="4">
        <dgm:presLayoutVars>
          <dgm:bulletEnabled val="1"/>
        </dgm:presLayoutVars>
      </dgm:prSet>
      <dgm:spPr/>
      <dgm:t>
        <a:bodyPr/>
        <a:lstStyle/>
        <a:p>
          <a:endParaRPr lang="zh-CN" altLang="en-US"/>
        </a:p>
      </dgm:t>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t>
        <a:bodyPr/>
        <a:lstStyle/>
        <a:p>
          <a:endParaRPr lang="zh-CN" altLang="en-US"/>
        </a:p>
      </dgm:t>
    </dgm:pt>
    <dgm:pt modelId="{2707C44F-CAEC-4AF9-8387-1BB2EC18CE99}" type="pres">
      <dgm:prSet presAssocID="{A81F8F70-5E8D-4B3E-8F89-FE47186960C2}" presName="descendantText" presStyleLbl="alignAcc1" presStyleIdx="3" presStyleCnt="4">
        <dgm:presLayoutVars>
          <dgm:bulletEnabled val="1"/>
        </dgm:presLayoutVars>
      </dgm:prSet>
      <dgm:spPr/>
      <dgm:t>
        <a:bodyPr/>
        <a:lstStyle/>
        <a:p>
          <a:endParaRPr lang="zh-CN" altLang="en-US"/>
        </a:p>
      </dgm:t>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诊断</a:t>
          </a:r>
        </a:p>
      </dsp:txBody>
      <dsp:txXfrm rot="-5400000">
        <a:off x="2" y="514254"/>
        <a:ext cx="1023201" cy="438516"/>
      </dsp:txXfrm>
    </dsp:sp>
    <dsp:sp modelId="{68AF5A80-EF42-4AED-BC1D-8F9EB6AE9BF5}">
      <dsp:nvSpPr>
        <dsp:cNvPr id="0" name=""/>
        <dsp:cNvSpPr/>
      </dsp:nvSpPr>
      <dsp:spPr>
        <a:xfrm rot="5400000">
          <a:off x="2360682" y="-1334826"/>
          <a:ext cx="950615"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准确定位痛点</a:t>
          </a:r>
        </a:p>
      </dsp:txBody>
      <dsp:txXfrm rot="-5400000">
        <a:off x="1023202" y="49059"/>
        <a:ext cx="3579171" cy="857805"/>
      </dsp:txXfrm>
    </dsp:sp>
    <dsp:sp modelId="{A570785C-59E2-4EF1-A8AA-1EBED734FBB7}">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开方</a:t>
          </a:r>
        </a:p>
      </dsp:txBody>
      <dsp:txXfrm rot="-5400000">
        <a:off x="2" y="1831468"/>
        <a:ext cx="1023201" cy="438516"/>
      </dsp:txXfrm>
    </dsp:sp>
    <dsp:sp modelId="{EA1EF20B-419E-4880-9C30-DC94AC8D69C7}">
      <dsp:nvSpPr>
        <dsp:cNvPr id="0" name=""/>
        <dsp:cNvSpPr/>
      </dsp:nvSpPr>
      <dsp:spPr>
        <a:xfrm rot="5400000">
          <a:off x="2360931" y="-1786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提出合理解决方案</a:t>
          </a:r>
        </a:p>
      </dsp:txBody>
      <dsp:txXfrm rot="-5400000">
        <a:off x="1023202" y="1366249"/>
        <a:ext cx="3579195" cy="857354"/>
      </dsp:txXfrm>
    </dsp:sp>
    <dsp:sp modelId="{1B453154-CBB2-4470-AC37-1A1E79EA4B2F}">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配药</a:t>
          </a:r>
        </a:p>
      </dsp:txBody>
      <dsp:txXfrm rot="-5400000">
        <a:off x="2" y="3148682"/>
        <a:ext cx="1023201" cy="438516"/>
      </dsp:txXfrm>
    </dsp:sp>
    <dsp:sp modelId="{FCFF4C28-C682-4B63-B069-150DBD2FD9C6}">
      <dsp:nvSpPr>
        <dsp:cNvPr id="0" name=""/>
        <dsp:cNvSpPr/>
      </dsp:nvSpPr>
      <dsp:spPr>
        <a:xfrm rot="5400000">
          <a:off x="2360931" y="129935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设计开发软件系统</a:t>
          </a:r>
        </a:p>
      </dsp:txBody>
      <dsp:txXfrm rot="-5400000">
        <a:off x="1023202" y="2683463"/>
        <a:ext cx="3579195" cy="857354"/>
      </dsp:txXfrm>
    </dsp:sp>
    <dsp:sp modelId="{37D6BDAA-776C-476D-8ADB-CEDA5E6143F4}">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治疗</a:t>
          </a:r>
        </a:p>
      </dsp:txBody>
      <dsp:txXfrm rot="-5400000">
        <a:off x="2" y="4465896"/>
        <a:ext cx="1023201" cy="438516"/>
      </dsp:txXfrm>
    </dsp:sp>
    <dsp:sp modelId="{2707C44F-CAEC-4AF9-8387-1BB2EC18CE99}">
      <dsp:nvSpPr>
        <dsp:cNvPr id="0" name=""/>
        <dsp:cNvSpPr/>
      </dsp:nvSpPr>
      <dsp:spPr>
        <a:xfrm rot="5400000">
          <a:off x="2360931" y="2616566"/>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实施维护软件系统</a:t>
          </a:r>
        </a:p>
      </dsp:txBody>
      <dsp:txXfrm rot="-5400000">
        <a:off x="1023202" y="4000677"/>
        <a:ext cx="3579195" cy="8573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实线</a:t>
            </a:r>
            <a:r>
              <a:rPr lang="en-US" altLang="zh-CN" dirty="0" smtClean="0"/>
              <a:t>-</a:t>
            </a:r>
            <a:r>
              <a:rPr lang="zh-CN" altLang="en-US" dirty="0" smtClean="0"/>
              <a:t>消息； 虚线</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a:t>
            </a:r>
            <a:r>
              <a:rPr lang="en-US" altLang="zh-CN" dirty="0" smtClean="0"/>
              <a:t>-</a:t>
            </a:r>
            <a:r>
              <a:rPr lang="zh-CN" altLang="en-US" dirty="0" smtClean="0"/>
              <a:t>带斜杠</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讲用例</a:t>
            </a:r>
            <a:r>
              <a:rPr lang="en-US" altLang="zh-CN" dirty="0" smtClean="0"/>
              <a:t>-</a:t>
            </a:r>
            <a:r>
              <a:rPr lang="zh-CN" altLang="en-US" dirty="0" smtClean="0"/>
              <a:t>业务执行者、业务工人、业务实体</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带着学生一步步画图，存款和转账业务序列图留作业</a:t>
            </a:r>
            <a:endParaRPr lang="en-US" altLang="zh-CN" dirty="0" smtClean="0"/>
          </a:p>
          <a:p>
            <a:r>
              <a:rPr lang="zh-CN" altLang="en-US" dirty="0" smtClean="0"/>
              <a:t>注意实线虚线的流向</a:t>
            </a:r>
            <a:endParaRPr lang="en-US" altLang="zh-CN"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这块说的是我们要开发的软件系统，当前先不考虑</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前面讲的是顺序的基本的业务，但是通常不只是基本的，还包括分支循环等。这页先简单的介绍一下</a:t>
            </a:r>
            <a:endParaRPr lang="zh-CN" altLang="en-US"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改一下图  循环在外面</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雷军与求伯君</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物流肯定涉及人，希望能用信息化代替人</a:t>
            </a:r>
            <a:endParaRPr lang="en-US" altLang="zh-CN" dirty="0" smtClean="0"/>
          </a:p>
          <a:p>
            <a:r>
              <a:rPr lang="zh-CN" altLang="en-US" dirty="0" smtClean="0"/>
              <a:t>表</a:t>
            </a:r>
            <a:r>
              <a:rPr lang="en-US" altLang="zh-CN" dirty="0" smtClean="0"/>
              <a:t>-</a:t>
            </a:r>
            <a:r>
              <a:rPr lang="zh-CN" altLang="en-US" dirty="0" smtClean="0"/>
              <a:t>物流；数据</a:t>
            </a:r>
            <a:r>
              <a:rPr lang="en-US" altLang="zh-CN" dirty="0" smtClean="0"/>
              <a:t>-</a:t>
            </a:r>
            <a:r>
              <a:rPr lang="zh-CN" altLang="en-US" dirty="0" smtClean="0"/>
              <a:t>信息流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待修改</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a:t>
            </a:r>
            <a:r>
              <a:rPr lang="en-US" altLang="zh-CN" dirty="0" smtClean="0"/>
              <a:t>-</a:t>
            </a:r>
            <a:r>
              <a:rPr lang="zh-CN" altLang="en-US" dirty="0" smtClean="0"/>
              <a:t>开源</a:t>
            </a:r>
            <a:r>
              <a:rPr lang="zh-CN" altLang="en-US" baseline="0" dirty="0" smtClean="0"/>
              <a:t>  现状业务序列图</a:t>
            </a:r>
            <a:r>
              <a:rPr lang="en-US" altLang="zh-CN" baseline="0" dirty="0" smtClean="0"/>
              <a:t>-</a:t>
            </a:r>
            <a:r>
              <a:rPr lang="zh-CN" altLang="en-US" baseline="0" dirty="0" smtClean="0"/>
              <a:t>节流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8.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7.png"/><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1.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347884" y="2636834"/>
            <a:ext cx="7320148" cy="3571900"/>
            <a:chOff x="1823884" y="2928934"/>
            <a:chExt cx="7320148"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1823884" y="3071810"/>
              <a:ext cx="2105176"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sz="2400"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347884" y="3708404"/>
            <a:ext cx="3319620" cy="1939936"/>
            <a:chOff x="1823884" y="4000504"/>
            <a:chExt cx="3319620"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1823884" y="5572140"/>
              <a:ext cx="2748116"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企业人力资源系统</a:t>
              </a:r>
              <a:endParaRPr lang="zh-CN" altLang="en-US" sz="2400" dirty="0">
                <a:ln w="18415" cmpd="sng">
                  <a:solidFill>
                    <a:srgbClr val="FFFFFF"/>
                  </a:solidFill>
                  <a:prstDash val="solid"/>
                </a:ln>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企业生存</a:t>
            </a:r>
            <a:endParaRPr lang="zh-CN" altLang="en-US" sz="2800" dirty="0">
              <a:latin typeface="微软雅黑" panose="020B0503020204020204" pitchFamily="34" charset="-122"/>
              <a:ea typeface="微软雅黑" panose="020B0503020204020204" pitchFamily="34" charset="-122"/>
            </a:endParaRPr>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盈利（赚钱）</a:t>
            </a:r>
            <a:endParaRPr lang="zh-CN" altLang="en-US" sz="2800" dirty="0">
              <a:latin typeface="微软雅黑" panose="020B0503020204020204" pitchFamily="34" charset="-122"/>
              <a:ea typeface="微软雅黑" panose="020B0503020204020204" pitchFamily="34" charset="-122"/>
            </a:endParaRPr>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p:cNvSpPr txBox="1"/>
          <p:nvPr/>
        </p:nvSpPr>
        <p:spPr>
          <a:xfrm>
            <a:off x="2264963" y="285324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增加收入</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941273" y="285324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降低成本</a:t>
            </a:r>
            <a:endParaRPr lang="zh-CN" altLang="en-US" sz="2400" dirty="0">
              <a:latin typeface="微软雅黑" panose="020B0503020204020204" pitchFamily="34" charset="-122"/>
              <a:ea typeface="微软雅黑" panose="020B0503020204020204" pitchFamily="34" charset="-122"/>
            </a:endParaRPr>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p:cNvSpPr txBox="1"/>
          <p:nvPr/>
        </p:nvSpPr>
        <p:spPr>
          <a:xfrm>
            <a:off x="2392244" y="3914297"/>
            <a:ext cx="2954655" cy="830997"/>
          </a:xfrm>
          <a:prstGeom prst="rect">
            <a:avLst/>
          </a:prstGeom>
          <a:noFill/>
        </p:spPr>
        <p:txBody>
          <a:bodyPr wrap="none" rtlCol="0">
            <a:spAutoFit/>
          </a:bodyPr>
          <a:lstStyle/>
          <a:p>
            <a:pPr algn="ctr"/>
            <a:r>
              <a:rPr lang="zh-CN" altLang="en-US" sz="2400" dirty="0">
                <a:latin typeface="微软雅黑" panose="020B0503020204020204" pitchFamily="34" charset="-122"/>
                <a:ea typeface="微软雅黑" panose="020B0503020204020204" pitchFamily="34" charset="-122"/>
              </a:rPr>
              <a:t>不断面对挑战和问题</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（客户的痛点）</a:t>
            </a:r>
            <a:endParaRPr lang="zh-CN" altLang="en-US" sz="2400" dirty="0">
              <a:latin typeface="微软雅黑" panose="020B0503020204020204" pitchFamily="34" charset="-122"/>
              <a:ea typeface="微软雅黑" panose="020B0503020204020204" pitchFamily="34" charset="-122"/>
            </a:endParaRPr>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企业投入（花钱）</a:t>
            </a:r>
            <a:endParaRPr lang="zh-CN" altLang="en-US" sz="2800" dirty="0">
              <a:latin typeface="微软雅黑" panose="020B0503020204020204" pitchFamily="34" charset="-122"/>
              <a:ea typeface="微软雅黑" panose="020B0503020204020204" pitchFamily="34" charset="-122"/>
            </a:endParaRPr>
          </a:p>
        </p:txBody>
      </p:sp>
      <p:sp>
        <p:nvSpPr>
          <p:cNvPr id="32" name="椭圆形标注 31"/>
          <p:cNvSpPr/>
          <p:nvPr/>
        </p:nvSpPr>
        <p:spPr>
          <a:xfrm>
            <a:off x="633095" y="5196667"/>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如果能解决好这里，客户就愿意付费</a:t>
            </a:r>
            <a:endParaRPr lang="zh-CN" altLang="en-US" b="1" dirty="0">
              <a:solidFill>
                <a:schemeClr val="tx1"/>
              </a:solidFill>
              <a:latin typeface="微软雅黑" panose="020B0503020204020204" pitchFamily="34" charset="-122"/>
              <a:ea typeface="微软雅黑" panose="020B0503020204020204" pitchFamily="34" charset="-122"/>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TextBox 1"/>
          <p:cNvSpPr txBox="1"/>
          <p:nvPr/>
        </p:nvSpPr>
        <p:spPr>
          <a:xfrm>
            <a:off x="3657600" y="2645104"/>
            <a:ext cx="1814052" cy="461665"/>
          </a:xfrm>
          <a:prstGeom prst="rect">
            <a:avLst/>
          </a:prstGeom>
          <a:solidFill>
            <a:schemeClr val="bg1">
              <a:lumMod val="95000"/>
            </a:schemeClr>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保和堂医院</a:t>
            </a:r>
            <a:endParaRPr lang="zh-CN" altLang="en-US" sz="2400" dirty="0">
              <a:latin typeface="微软雅黑" panose="020B0503020204020204" pitchFamily="34" charset="-122"/>
              <a:ea typeface="微软雅黑" panose="020B0503020204020204" pitchFamily="34" charset="-122"/>
            </a:endParaRPr>
          </a:p>
        </p:txBody>
      </p:sp>
      <p:sp>
        <p:nvSpPr>
          <p:cNvPr id="23" name="TextBox 22"/>
          <p:cNvSpPr txBox="1"/>
          <p:nvPr/>
        </p:nvSpPr>
        <p:spPr>
          <a:xfrm>
            <a:off x="8290560" y="2645103"/>
            <a:ext cx="1814052" cy="461665"/>
          </a:xfrm>
          <a:prstGeom prst="rect">
            <a:avLst/>
          </a:prstGeom>
          <a:solidFill>
            <a:schemeClr val="bg1">
              <a:lumMod val="85000"/>
            </a:schemeClr>
          </a:solid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明</a:t>
            </a:r>
            <a:r>
              <a:rPr lang="zh-CN" altLang="en-US" sz="2400" dirty="0" smtClean="0">
                <a:latin typeface="微软雅黑" panose="020B0503020204020204" pitchFamily="34" charset="-122"/>
                <a:ea typeface="微软雅黑" panose="020B0503020204020204" pitchFamily="34" charset="-122"/>
              </a:rPr>
              <a:t>德大学</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业务</a:t>
            </a:r>
            <a:r>
              <a:rPr lang="zh-CN" altLang="en-US" sz="2400" dirty="0">
                <a:latin typeface="微软雅黑" panose="020B0503020204020204" pitchFamily="34" charset="-122"/>
                <a:ea typeface="微软雅黑" panose="020B0503020204020204" pitchFamily="34" charset="-122"/>
              </a:rPr>
              <a:t>执行者？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81633"/>
        </p:xfrm>
        <a:graphic>
          <a:graphicData uri="http://schemas.openxmlformats.org/drawingml/2006/table">
            <a:tbl>
              <a:tblPr firstRow="1" bandRow="1"/>
              <a:tblGrid>
                <a:gridCol w="2239276"/>
                <a:gridCol w="7837556"/>
              </a:tblGrid>
              <a:tr h="766833">
                <a:tc>
                  <a:txBody>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业务用例</a:t>
                      </a:r>
                      <a:endParaRPr lang="zh-CN" altLang="en-US" sz="2800" b="1"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简述</a:t>
                      </a:r>
                      <a:endParaRPr lang="zh-CN" altLang="en-US" sz="2800" b="1"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取款</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银行客户于财神银行营业时间，到财神银行的营业厅，由银行柜员协助办理取款业务。</a:t>
                      </a:r>
                      <a:endParaRPr lang="zh-CN" altLang="en-US" sz="2800"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存款</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银行客户于财神银行营业时间，到财神银行的营业厅，由银行柜员协助办理存款业务。</a:t>
                      </a:r>
                      <a:endParaRPr lang="zh-CN" altLang="en-US" sz="2800"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转账</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银行客户于财神银行营业时间，到财神银行的营业厅，由银行柜员协助办理转账业务。</a:t>
                      </a:r>
                      <a:endParaRPr lang="zh-CN" altLang="en-US" sz="2800" dirty="0">
                        <a:latin typeface="微软雅黑" panose="020B0503020204020204" pitchFamily="34" charset="-122"/>
                        <a:ea typeface="微软雅黑" panose="020B0503020204020204" pitchFamily="34" charset="-122"/>
                      </a:endParaRPr>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340596" cy="4389120"/>
          </a:xfrm>
        </p:spPr>
        <p:txBody>
          <a:bodyPr/>
          <a:lstStyle/>
          <a:p>
            <a:pPr>
              <a:lnSpc>
                <a:spcPct val="150000"/>
              </a:lnSpc>
            </a:pPr>
            <a:r>
              <a:rPr lang="zh-CN" altLang="en-US" dirty="0"/>
              <a:t>取款业务用例描述</a:t>
            </a:r>
            <a:r>
              <a:rPr lang="zh-CN" altLang="en-US" dirty="0" smtClean="0"/>
              <a:t>：</a:t>
            </a:r>
            <a:endParaRPr lang="en-US" altLang="zh-CN" dirty="0" smtClean="0"/>
          </a:p>
          <a:p>
            <a:pPr lvl="1">
              <a:lnSpc>
                <a:spcPct val="150000"/>
              </a:lnSpc>
            </a:pPr>
            <a:r>
              <a:rPr lang="zh-CN" altLang="en-US" dirty="0" smtClean="0"/>
              <a:t>客户</a:t>
            </a:r>
            <a:r>
              <a:rPr lang="zh-CN" altLang="en-US" dirty="0"/>
              <a:t>在财神银行某分理处柜台前，将储蓄卡递给银行柜员，要求取款</a:t>
            </a:r>
            <a:r>
              <a:rPr lang="zh-CN" altLang="en-US" dirty="0" smtClean="0"/>
              <a:t>。</a:t>
            </a:r>
            <a:endParaRPr lang="en-US" altLang="zh-CN" dirty="0" smtClean="0"/>
          </a:p>
          <a:p>
            <a:pPr lvl="1">
              <a:lnSpc>
                <a:spcPct val="150000"/>
              </a:lnSpc>
            </a:pPr>
            <a:r>
              <a:rPr lang="zh-CN" altLang="en-US" dirty="0" smtClean="0"/>
              <a:t>柜</a:t>
            </a:r>
            <a:r>
              <a:rPr lang="zh-CN" altLang="en-US" dirty="0"/>
              <a:t>员接过储蓄卡在工作终端机器上划卡，系统提示客户输入储蓄卡密码</a:t>
            </a:r>
            <a:r>
              <a:rPr lang="zh-CN" altLang="en-US" dirty="0" smtClean="0"/>
              <a:t>。</a:t>
            </a:r>
            <a:endParaRPr lang="en-US" altLang="zh-CN" dirty="0" smtClean="0"/>
          </a:p>
          <a:p>
            <a:pPr lvl="1">
              <a:lnSpc>
                <a:spcPct val="150000"/>
              </a:lnSpc>
            </a:pPr>
            <a:r>
              <a:rPr lang="zh-CN" altLang="en-US" dirty="0" smtClean="0"/>
              <a:t>客户</a:t>
            </a:r>
            <a:r>
              <a:rPr lang="zh-CN" altLang="en-US" dirty="0"/>
              <a:t>通过密码录入器输入正确密码后，柜员又询问客户取款金额</a:t>
            </a:r>
            <a:r>
              <a:rPr lang="zh-CN" altLang="en-US" dirty="0" smtClean="0"/>
              <a:t>。</a:t>
            </a:r>
            <a:endParaRPr lang="en-US" altLang="zh-CN" dirty="0" smtClean="0"/>
          </a:p>
          <a:p>
            <a:pPr lvl="1">
              <a:lnSpc>
                <a:spcPct val="150000"/>
              </a:lnSpc>
            </a:pPr>
            <a:r>
              <a:rPr lang="zh-CN" altLang="en-US" dirty="0" smtClean="0"/>
              <a:t>柜</a:t>
            </a:r>
            <a:r>
              <a:rPr lang="zh-CN" altLang="en-US" dirty="0"/>
              <a:t>员将取款信息录入银行系统，并使用工作终端打印了一份凭条</a:t>
            </a:r>
            <a:r>
              <a:rPr lang="zh-CN" altLang="en-US" dirty="0" smtClean="0"/>
              <a:t>。</a:t>
            </a:r>
            <a:endParaRPr lang="en-US" altLang="zh-CN" dirty="0" smtClean="0"/>
          </a:p>
          <a:p>
            <a:pPr lvl="1">
              <a:lnSpc>
                <a:spcPct val="150000"/>
              </a:lnSpc>
            </a:pPr>
            <a:r>
              <a:rPr lang="zh-CN" altLang="en-US" dirty="0" smtClean="0"/>
              <a:t>柜</a:t>
            </a:r>
            <a:r>
              <a:rPr lang="zh-CN" altLang="en-US" dirty="0"/>
              <a:t>员递出取款凭条，客户签字确认</a:t>
            </a:r>
            <a:r>
              <a:rPr lang="zh-CN" altLang="en-US" dirty="0" smtClean="0"/>
              <a:t>。</a:t>
            </a:r>
            <a:endParaRPr lang="en-US" altLang="zh-CN" dirty="0" smtClean="0"/>
          </a:p>
          <a:p>
            <a:pPr lvl="1">
              <a:lnSpc>
                <a:spcPct val="150000"/>
              </a:lnSpc>
            </a:pPr>
            <a:r>
              <a:rPr lang="zh-CN" altLang="en-US" dirty="0" smtClean="0"/>
              <a:t>银行</a:t>
            </a:r>
            <a:r>
              <a:rPr lang="zh-CN" altLang="en-US" dirty="0"/>
              <a:t>柜员在凭条上盖章，最后把钱、储蓄卡及凭条递给客户，取款业务完成。</a:t>
            </a:r>
            <a:endParaRPr lang="en-US" altLang="zh-CN" dirty="0"/>
          </a:p>
          <a:p>
            <a:pPr>
              <a:lnSpc>
                <a:spcPct val="150000"/>
              </a:lnSpc>
            </a:pPr>
            <a:r>
              <a:rPr lang="zh-CN" altLang="en-US" sz="2400" b="1" dirty="0" smtClean="0">
                <a:solidFill>
                  <a:srgbClr val="FF0000"/>
                </a:solidFill>
              </a:rPr>
              <a:t>在</a:t>
            </a:r>
            <a:r>
              <a:rPr lang="zh-CN" altLang="en-US" sz="2400" b="1" dirty="0">
                <a:solidFill>
                  <a:srgbClr val="FF0000"/>
                </a:solidFill>
              </a:rPr>
              <a:t>现实工作中，类似如上的信息都是分析师与组织的业务专家深入沟通</a:t>
            </a:r>
            <a:r>
              <a:rPr lang="zh-CN" altLang="en-US" sz="2400" b="1" dirty="0" smtClean="0">
                <a:solidFill>
                  <a:srgbClr val="FF0000"/>
                </a:solidFill>
              </a:rPr>
              <a:t>后获得的</a:t>
            </a:r>
            <a:endParaRPr lang="zh-CN" altLang="en-US" sz="2400"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568594"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3262432" cy="1689052"/>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先用文本写出流程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在此基础上转化为图</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体会这两种方法的差异</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1"/>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1"/>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1"/>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endParaRPr lang="en-US" altLang="zh-CN" dirty="0"/>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endParaRPr lang="zh-CN" altLang="en-US" dirty="0">
              <a:solidFill>
                <a:srgbClr val="FF0000"/>
              </a:solidFill>
            </a:endParaRP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2"/>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endParaRPr lang="zh-CN" altLang="en-US"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a:t>
            </a:r>
            <a:endParaRPr lang="zh-CN" altLang="en-US" dirty="0"/>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9725052" y="5029200"/>
            <a:ext cx="2344843" cy="1473416"/>
          </a:xfrm>
          <a:prstGeom prst="rect">
            <a:avLst/>
          </a:prstGeom>
          <a:noFill/>
        </p:spPr>
      </p:pic>
      <p:sp>
        <p:nvSpPr>
          <p:cNvPr id="3" name="内容占位符 2"/>
          <p:cNvSpPr>
            <a:spLocks noGrp="1"/>
          </p:cNvSpPr>
          <p:nvPr>
            <p:ph idx="1"/>
          </p:nvPr>
        </p:nvSpPr>
        <p:spPr>
          <a:xfrm>
            <a:off x="740227" y="1427480"/>
            <a:ext cx="10279603" cy="4389120"/>
          </a:xfrm>
        </p:spPr>
        <p:txBody>
          <a:bodyPr/>
          <a:lstStyle/>
          <a:p>
            <a:pPr>
              <a:lnSpc>
                <a:spcPct val="120000"/>
              </a:lnSpc>
            </a:pPr>
            <a:r>
              <a:rPr lang="zh-CN" altLang="en-US" sz="2400" dirty="0"/>
              <a:t>形式：面对面会议。</a:t>
            </a:r>
            <a:endParaRPr lang="en-US" altLang="zh-CN" sz="2400" dirty="0"/>
          </a:p>
          <a:p>
            <a:pPr>
              <a:lnSpc>
                <a:spcPct val="120000"/>
              </a:lnSpc>
            </a:pPr>
            <a:r>
              <a:rPr lang="zh-CN" altLang="en-US" sz="2400" dirty="0"/>
              <a:t>参会人：甲乙双方在业务建模阶段的主要参与者。</a:t>
            </a:r>
            <a:endParaRPr lang="en-US" altLang="zh-CN" sz="2400" dirty="0"/>
          </a:p>
          <a:p>
            <a:pPr>
              <a:lnSpc>
                <a:spcPct val="120000"/>
              </a:lnSpc>
            </a:pPr>
            <a:r>
              <a:rPr lang="zh-CN" altLang="en-US" sz="2400" dirty="0"/>
              <a:t>被审材料：系统愿景、选定组织、</a:t>
            </a:r>
            <a:r>
              <a:rPr lang="zh-CN" altLang="en-US" sz="2400" dirty="0">
                <a:solidFill>
                  <a:srgbClr val="FF0000"/>
                </a:solidFill>
              </a:rPr>
              <a:t>业务用例、业务现状序列图、业务改进序列图</a:t>
            </a:r>
            <a:r>
              <a:rPr lang="zh-CN" altLang="en-US" sz="2400" dirty="0">
                <a:solidFill>
                  <a:schemeClr val="tx1"/>
                </a:solidFill>
              </a:rPr>
              <a:t>。</a:t>
            </a:r>
            <a:endParaRPr lang="en-US" altLang="zh-CN" sz="2400" dirty="0"/>
          </a:p>
          <a:p>
            <a:pPr>
              <a:lnSpc>
                <a:spcPct val="120000"/>
              </a:lnSpc>
            </a:pPr>
            <a:r>
              <a:rPr lang="zh-CN" altLang="en-US" sz="2400" dirty="0"/>
              <a:t>过程：需求分析师主持，介绍业务建模成果，所有参与者交流讨论，达成统一理解和确认。</a:t>
            </a:r>
            <a:endParaRPr lang="en-US" altLang="zh-CN" sz="2400" dirty="0"/>
          </a:p>
          <a:p>
            <a:pPr>
              <a:lnSpc>
                <a:spcPct val="120000"/>
              </a:lnSpc>
            </a:pPr>
            <a:r>
              <a:rPr lang="zh-CN" altLang="en-US" sz="2400" dirty="0"/>
              <a:t>结论：所有参与者</a:t>
            </a:r>
            <a:r>
              <a:rPr lang="zh-CN" altLang="en-US" sz="2400" dirty="0">
                <a:solidFill>
                  <a:srgbClr val="FF0000"/>
                </a:solidFill>
              </a:rPr>
              <a:t>签字</a:t>
            </a:r>
            <a:r>
              <a:rPr lang="zh-CN" altLang="en-US" sz="2400" dirty="0"/>
              <a:t>确认。</a:t>
            </a:r>
            <a:r>
              <a:rPr lang="zh-CN" altLang="en-US" sz="2400" dirty="0" smtClean="0"/>
              <a:t>（也</a:t>
            </a:r>
            <a:r>
              <a:rPr lang="zh-CN" altLang="en-US" sz="2400" dirty="0"/>
              <a:t>有可能是未达成共识，需要返工。）</a:t>
            </a:r>
            <a:endParaRPr lang="en-US" altLang="zh-CN" sz="2400" dirty="0"/>
          </a:p>
          <a:p>
            <a:pPr>
              <a:lnSpc>
                <a:spcPct val="120000"/>
              </a:lnSpc>
            </a:pPr>
            <a:r>
              <a:rPr lang="zh-CN" altLang="en-US" sz="2400" dirty="0"/>
              <a:t>注意：后续的工作基本不</a:t>
            </a:r>
            <a:r>
              <a:rPr lang="zh-CN" altLang="en-US" sz="2400" dirty="0" smtClean="0"/>
              <a:t>需要“老大”</a:t>
            </a:r>
            <a:r>
              <a:rPr lang="zh-CN" altLang="en-US" sz="2400" dirty="0"/>
              <a:t>的参与了。</a:t>
            </a:r>
            <a:endParaRPr lang="zh-CN" altLang="en-US" sz="2400"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如果下面问题已经很清楚了，就可以精简业务建模并直接进入需求分析阶段。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a:t>
            </a:r>
            <a:r>
              <a:rPr lang="zh-CN" altLang="en-US" sz="2400" b="1" dirty="0">
                <a:solidFill>
                  <a:srgbClr val="FFC000"/>
                </a:solidFill>
                <a:latin typeface="微软雅黑" panose="020B0503020204020204" pitchFamily="34" charset="-122"/>
                <a:ea typeface="微软雅黑" panose="020B0503020204020204" pitchFamily="34" charset="-122"/>
              </a:rPr>
              <a:t>金山的事故</a:t>
            </a:r>
            <a:r>
              <a:rPr lang="zh-CN" altLang="en-US" sz="2400" dirty="0">
                <a:latin typeface="微软雅黑" panose="020B0503020204020204" pitchFamily="34" charset="-122"/>
                <a:ea typeface="微软雅黑" panose="020B0503020204020204" pitchFamily="34" charset="-122"/>
              </a:rPr>
              <a:t>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lstStyle/>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lstStyle/>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lstStyle/>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lstStyle/>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lstStyle/>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5" grpId="0"/>
      <p:bldP spid="16" grpId="0"/>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a:noFill/>
          <a:extLst>
            <a:ext uri="{909E8E84-426E-40DD-AFC4-6F175D3DCCD1}">
              <a14:hiddenFill xmlns:a14="http://schemas.microsoft.com/office/drawing/2010/main">
                <a:solidFill>
                  <a:srgbClr val="FFFF00"/>
                </a:solidFill>
              </a14:hiddenFill>
            </a:ext>
          </a:extLst>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a:t>
            </a:r>
            <a:r>
              <a:rPr lang="zh-CN" altLang="en-US" dirty="0" smtClean="0"/>
              <a:t>需求分析</a:t>
            </a:r>
            <a:r>
              <a:rPr lang="zh-CN" altLang="en-US" dirty="0"/>
              <a:t>阶段</a:t>
            </a:r>
            <a:r>
              <a:rPr lang="zh-CN" altLang="en-US" dirty="0" smtClean="0"/>
              <a:t>，</a:t>
            </a:r>
            <a:r>
              <a:rPr lang="zh-CN" altLang="en-US" dirty="0"/>
              <a:t>忘掉自己技术专家的身份；</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a:t>
            </a:r>
            <a:r>
              <a:rPr lang="zh-CN" altLang="en-US" sz="3200" b="1" dirty="0" smtClean="0">
                <a:solidFill>
                  <a:srgbClr val="141316"/>
                </a:solidFill>
                <a:latin typeface="微软雅黑" panose="020B0503020204020204" pitchFamily="34" charset="-122"/>
                <a:ea typeface="微软雅黑" panose="020B0503020204020204" pitchFamily="34" charset="-122"/>
              </a:rPr>
              <a:t>意义及要点</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4575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4324</Words>
  <Application>WPS 演示</Application>
  <PresentationFormat>自定义</PresentationFormat>
  <Paragraphs>503</Paragraphs>
  <Slides>65</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Calibri</vt:lpstr>
      <vt:lpstr>黑体</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400</cp:revision>
  <dcterms:created xsi:type="dcterms:W3CDTF">2013-08-14T15:08:00Z</dcterms:created>
  <dcterms:modified xsi:type="dcterms:W3CDTF">2019-09-06T07:15:14Z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